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jpeg" ContentType="image/jpeg"/>
  <Override PartName="/ppt/media/image11.jpeg" ContentType="image/jpeg"/>
  <Override PartName="/ppt/media/image4.jpeg" ContentType="image/jpeg"/>
  <Override PartName="/ppt/media/image3.png" ContentType="image/png"/>
  <Override PartName="/ppt/media/image1.png" ContentType="image/png"/>
  <Override PartName="/ppt/media/image17.png" ContentType="image/png"/>
  <Override PartName="/ppt/media/image8.jpeg" ContentType="image/jpeg"/>
  <Override PartName="/ppt/media/image5.jpeg" ContentType="image/jpeg"/>
  <Override PartName="/ppt/media/image6.jpeg" ContentType="image/jpeg"/>
  <Override PartName="/ppt/media/image2.png" ContentType="image/png"/>
  <Override PartName="/ppt/media/image7.jpeg" ContentType="image/jpeg"/>
  <Override PartName="/ppt/media/image9.jpeg" ContentType="image/jpeg"/>
  <Override PartName="/ppt/media/image10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20000" y="206640"/>
            <a:ext cx="7702920" cy="486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720000" y="206640"/>
            <a:ext cx="7702920" cy="486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0000" y="206640"/>
            <a:ext cx="7702920" cy="486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-1528560"/>
            <a:ext cx="8389440" cy="3040200"/>
          </a:xfrm>
          <a:custGeom>
            <a:avLst/>
            <a:gdLst/>
            <a:ahLst/>
            <a:rect l="l" t="t" r="r" b="b"/>
            <a:pathLst>
              <a:path w="2209495" h="1034401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-18000"/>
            <a:ext cx="8429400" cy="1514520"/>
          </a:xfrm>
          <a:custGeom>
            <a:avLst/>
            <a:gdLst/>
            <a:ahLst/>
            <a:rect l="l" t="t" r="r" b="b"/>
            <a:pathLst>
              <a:path w="1969764" h="444445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10800000">
            <a:off x="25923960" y="12748680"/>
            <a:ext cx="8389440" cy="3040200"/>
          </a:xfrm>
          <a:custGeom>
            <a:avLst/>
            <a:gdLst/>
            <a:ahLst/>
            <a:rect l="l" t="t" r="r" b="b"/>
            <a:pathLst>
              <a:path w="2209495" h="1034401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10800000">
            <a:off x="26003880" y="8187120"/>
            <a:ext cx="8429400" cy="1514520"/>
          </a:xfrm>
          <a:custGeom>
            <a:avLst/>
            <a:gdLst/>
            <a:ahLst/>
            <a:rect l="l" t="t" r="r" b="b"/>
            <a:pathLst>
              <a:path w="1969764" h="444445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 flipH="1">
            <a:off x="4573080" y="-823320"/>
            <a:ext cx="4566960" cy="1656720"/>
          </a:xfrm>
          <a:custGeom>
            <a:avLst/>
            <a:gdLst/>
            <a:ahLst/>
            <a:rect l="l" t="t" r="r" b="b"/>
            <a:pathLst>
              <a:path w="2209495" h="1034401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 flipH="1">
            <a:off x="4545720" y="0"/>
            <a:ext cx="4593240" cy="824400"/>
          </a:xfrm>
          <a:custGeom>
            <a:avLst/>
            <a:gdLst/>
            <a:ahLst/>
            <a:rect l="l" t="t" r="r" b="b"/>
            <a:pathLst>
              <a:path w="1969764" h="444445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3"/>
          <p:cNvSpPr/>
          <p:nvPr/>
        </p:nvSpPr>
        <p:spPr>
          <a:xfrm flipH="1" rot="10800000">
            <a:off x="13702320" y="9282960"/>
            <a:ext cx="4566960" cy="1656720"/>
          </a:xfrm>
          <a:custGeom>
            <a:avLst/>
            <a:gdLst/>
            <a:ahLst/>
            <a:rect l="l" t="t" r="r" b="b"/>
            <a:pathLst>
              <a:path w="2209495" h="1034401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"/>
          <p:cNvSpPr/>
          <p:nvPr/>
        </p:nvSpPr>
        <p:spPr>
          <a:xfrm flipH="1" rot="10800000">
            <a:off x="13780440" y="6795000"/>
            <a:ext cx="4593240" cy="824400"/>
          </a:xfrm>
          <a:custGeom>
            <a:avLst/>
            <a:gdLst/>
            <a:ahLst/>
            <a:rect l="l" t="t" r="r" b="b"/>
            <a:pathLst>
              <a:path w="1969764" h="444445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-1528560"/>
            <a:ext cx="8389440" cy="3040200"/>
          </a:xfrm>
          <a:custGeom>
            <a:avLst/>
            <a:gdLst/>
            <a:ahLst/>
            <a:rect l="l" t="t" r="r" b="b"/>
            <a:pathLst>
              <a:path w="2209495" h="1034401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0" y="-18000"/>
            <a:ext cx="8429400" cy="1514520"/>
          </a:xfrm>
          <a:custGeom>
            <a:avLst/>
            <a:gdLst/>
            <a:ahLst/>
            <a:rect l="l" t="t" r="r" b="b"/>
            <a:pathLst>
              <a:path w="1969764" h="444445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3"/>
          <p:cNvSpPr/>
          <p:nvPr/>
        </p:nvSpPr>
        <p:spPr>
          <a:xfrm rot="10800000">
            <a:off x="25923960" y="12748680"/>
            <a:ext cx="8389440" cy="3040200"/>
          </a:xfrm>
          <a:custGeom>
            <a:avLst/>
            <a:gdLst/>
            <a:ahLst/>
            <a:rect l="l" t="t" r="r" b="b"/>
            <a:pathLst>
              <a:path w="2209495" h="1034401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4"/>
          <p:cNvSpPr/>
          <p:nvPr/>
        </p:nvSpPr>
        <p:spPr>
          <a:xfrm rot="10800000">
            <a:off x="26003880" y="8187120"/>
            <a:ext cx="8429400" cy="1514520"/>
          </a:xfrm>
          <a:custGeom>
            <a:avLst/>
            <a:gdLst/>
            <a:ahLst/>
            <a:rect l="l" t="t" r="r" b="b"/>
            <a:pathLst>
              <a:path w="1969764" h="444445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PlaceHolder 5"/>
          <p:cNvSpPr>
            <a:spLocks noGrp="1"/>
          </p:cNvSpPr>
          <p:nvPr>
            <p:ph type="title"/>
          </p:nvPr>
        </p:nvSpPr>
        <p:spPr>
          <a:xfrm>
            <a:off x="720000" y="206640"/>
            <a:ext cx="7702920" cy="1048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240" cy="142236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240" cy="142236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8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240" cy="142236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9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240" cy="142236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10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240" cy="142236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1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240" cy="142236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gb1.solzdrav.ru/" TargetMode="External"/><Relationship Id="rId2" Type="http://schemas.openxmlformats.org/officeDocument/2006/relationships/hyperlink" Target="https://minzdrav.permkrai.ru/" TargetMode="External"/><Relationship Id="rId3" Type="http://schemas.openxmlformats.org/officeDocument/2006/relationships/hyperlink" Target="mailto:dboshchepkov@minzdrav.permkrai.ru" TargetMode="External"/><Relationship Id="rId4" Type="http://schemas.openxmlformats.org/officeDocument/2006/relationships/hyperlink" Target="mailto:asskulkin@minzdrav.permkrai.ru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20000" y="3165480"/>
            <a:ext cx="7716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91919"/>
                </a:solidFill>
                <a:latin typeface="Manrope"/>
                <a:ea typeface="Manrope"/>
              </a:rPr>
              <a:t>Государственное бюджетное учреждение здравоохранения Пермского края</a:t>
            </a:r>
            <a:br/>
            <a:r>
              <a:rPr b="1" lang="ru-RU" sz="3200" spc="-1" strike="noStrike">
                <a:solidFill>
                  <a:srgbClr val="191919"/>
                </a:solidFill>
                <a:latin typeface="Manrope"/>
                <a:ea typeface="Manrope"/>
              </a:rPr>
              <a:t>«Городская больница </a:t>
            </a:r>
            <a:br/>
            <a:r>
              <a:rPr b="1" lang="ru-RU" sz="3200" spc="-1" strike="noStrike">
                <a:solidFill>
                  <a:srgbClr val="191919"/>
                </a:solidFill>
                <a:latin typeface="Manrope"/>
                <a:ea typeface="Manrope"/>
              </a:rPr>
              <a:t>г. Соликамск»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307600" y="3598920"/>
            <a:ext cx="452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191919"/>
                </a:solidFill>
                <a:latin typeface="Albert Sans"/>
                <a:ea typeface="Albert Sans"/>
              </a:rPr>
              <a:t>Пермский край, г. Соликамск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33" name="Рисунок 85" descr=""/>
          <p:cNvPicPr/>
          <p:nvPr/>
        </p:nvPicPr>
        <p:blipFill>
          <a:blip r:embed="rId1"/>
          <a:stretch/>
        </p:blipFill>
        <p:spPr>
          <a:xfrm>
            <a:off x="0" y="216000"/>
            <a:ext cx="2159280" cy="215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191919"/>
                </a:solidFill>
                <a:latin typeface="Manrope"/>
                <a:ea typeface="Manrope"/>
              </a:rPr>
              <a:t>Информация об учреждении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680400" y="974880"/>
            <a:ext cx="5299920" cy="371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91440" bIns="91440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Albert Sans"/>
              </a:rPr>
              <a:t>Уровни оказания медицинской помощи: 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Albert Sans"/>
              </a:rPr>
              <a:t>2 уровень по: </a:t>
            </a: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детской хирургии, инфекционным болезням, кардиологии, неврологии, онкологии, пульмонологии, терапии, травматологии и ортопедии, урологии, хирургии, неонатологии, акушерству и гинекологии (искусственное прерывание беременности)</a:t>
            </a: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Albert Sans"/>
              </a:rPr>
              <a:t> 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Albert Sans"/>
              </a:rPr>
              <a:t>3 уровень по </a:t>
            </a: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акушерству и гинекологии (за исключением использования вспомогательных репродуктивных технологий)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Albert Sans"/>
              </a:rPr>
              <a:t>Структура учреждения:</a:t>
            </a:r>
            <a:endParaRPr b="0" lang="ru-RU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Albert Sans"/>
              </a:rPr>
              <a:t>1. Амбулаторная помощь: Поликлиника №1, Поликлиника №2, Женская консультация, 11 ФАПов, 4 Врачебных амбулаторий. </a:t>
            </a:r>
            <a:endParaRPr b="0" lang="ru-RU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Albert Sans"/>
              </a:rPr>
              <a:t>2. Стационарная помощь: Хирургический стационар (Хирургическое отделение, отделение травматологии и ортопедии, отделение онкологии, отделение гнойной хирургии, ОРИТ), Терапевтический стационар (терапевтическое отделение, инфекционное отделение, кардиологическое отделение, пульмонологическое отделение, неврологическое отделение для больных с ОНМК, сестринский уход, ОРИТ), Родильный дом (гинекологическое отделение, отделение патологии беременности, акушерское отделение, отделение новорожденных, ОРИТ)</a:t>
            </a:r>
            <a:endParaRPr b="0" lang="ru-RU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Albert Sans"/>
              </a:rPr>
              <a:t>3. Диагностические отделения: физиотерапевтическое отделение, отделение лучевой диагностики, клинико-диагностическая лаборатория, кабинет функциональной диагностики, кабинет ультразвуковой диагностики, эндоскопический кабинет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lbert Sans"/>
              </a:rPr>
              <a:t>Средняя заработная плата врачей по учреждению: 80 181 руб.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136" name="Picture 15" descr=""/>
          <p:cNvPicPr/>
          <p:nvPr/>
        </p:nvPicPr>
        <p:blipFill>
          <a:blip r:embed="rId1"/>
          <a:stretch/>
        </p:blipFill>
        <p:spPr>
          <a:xfrm>
            <a:off x="123480" y="156600"/>
            <a:ext cx="432360" cy="81792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37" name="Picture 4" descr=""/>
          <p:cNvPicPr/>
          <p:nvPr/>
        </p:nvPicPr>
        <p:blipFill>
          <a:blip r:embed="rId2"/>
          <a:stretch/>
        </p:blipFill>
        <p:spPr>
          <a:xfrm>
            <a:off x="5980680" y="975600"/>
            <a:ext cx="3055320" cy="407736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7629840" y="3812040"/>
            <a:ext cx="47160" cy="66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4"/>
          <p:cNvSpPr/>
          <p:nvPr/>
        </p:nvSpPr>
        <p:spPr>
          <a:xfrm>
            <a:off x="7605720" y="3569040"/>
            <a:ext cx="95256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г. Пермь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7860600" y="2304000"/>
            <a:ext cx="117540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г. Соликамск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7839720" y="2425320"/>
            <a:ext cx="47160" cy="66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Рисунок 95" descr=""/>
          <p:cNvPicPr/>
          <p:nvPr/>
        </p:nvPicPr>
        <p:blipFill>
          <a:blip r:embed="rId1"/>
          <a:srcRect l="0" t="0" r="20794" b="0"/>
          <a:stretch/>
        </p:blipFill>
        <p:spPr>
          <a:xfrm>
            <a:off x="325440" y="1203480"/>
            <a:ext cx="3960000" cy="3096000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97" descr=""/>
          <p:cNvPicPr/>
          <p:nvPr/>
        </p:nvPicPr>
        <p:blipFill>
          <a:blip r:embed="rId2"/>
          <a:srcRect l="0" t="13658" r="0" b="0"/>
          <a:stretch/>
        </p:blipFill>
        <p:spPr>
          <a:xfrm>
            <a:off x="4763160" y="1203480"/>
            <a:ext cx="3960000" cy="30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720360" y="88200"/>
            <a:ext cx="7702920" cy="104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2c2d2e"/>
                </a:solidFill>
                <a:latin typeface="Manrope"/>
              </a:rPr>
              <a:t>Перспективное развитие учреждения </a:t>
            </a:r>
            <a:br/>
            <a:r>
              <a:rPr b="1" lang="ru-RU" sz="3000" spc="-1" strike="noStrike">
                <a:solidFill>
                  <a:srgbClr val="2c2d2e"/>
                </a:solidFill>
                <a:latin typeface="Manrope"/>
              </a:rPr>
              <a:t>до 2027 года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251280" y="1725120"/>
            <a:ext cx="2649240" cy="84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 u="sng">
                <a:solidFill>
                  <a:srgbClr val="000000"/>
                </a:solidFill>
                <a:uFillTx/>
                <a:latin typeface="Times New Roman"/>
              </a:rPr>
              <a:t>2024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Установка новых модульных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ФАПов и ВА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3239640" y="1203480"/>
            <a:ext cx="264924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 u="sng">
                <a:solidFill>
                  <a:srgbClr val="000000"/>
                </a:solidFill>
                <a:uFillTx/>
                <a:latin typeface="Times New Roman"/>
              </a:rPr>
              <a:t>2025-2026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Капитальный ремонт стационаров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Рисунок 9" descr=""/>
          <p:cNvPicPr/>
          <p:nvPr/>
        </p:nvPicPr>
        <p:blipFill>
          <a:blip r:embed="rId1"/>
          <a:stretch/>
        </p:blipFill>
        <p:spPr>
          <a:xfrm>
            <a:off x="251280" y="2859840"/>
            <a:ext cx="2882160" cy="2009160"/>
          </a:xfrm>
          <a:prstGeom prst="rect">
            <a:avLst/>
          </a:prstGeom>
          <a:ln>
            <a:noFill/>
          </a:ln>
        </p:spPr>
      </p:pic>
      <p:sp>
        <p:nvSpPr>
          <p:cNvPr id="149" name="TextShape 4"/>
          <p:cNvSpPr txBox="1"/>
          <p:nvPr/>
        </p:nvSpPr>
        <p:spPr>
          <a:xfrm>
            <a:off x="6259680" y="1725120"/>
            <a:ext cx="2649240" cy="142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2026-2027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Благоустройство территории больничного городка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Рисунок 12" descr=""/>
          <p:cNvPicPr/>
          <p:nvPr/>
        </p:nvPicPr>
        <p:blipFill>
          <a:blip r:embed="rId2"/>
          <a:stretch/>
        </p:blipFill>
        <p:spPr>
          <a:xfrm>
            <a:off x="3187440" y="3485520"/>
            <a:ext cx="2779560" cy="152064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14" descr=""/>
          <p:cNvPicPr/>
          <p:nvPr/>
        </p:nvPicPr>
        <p:blipFill>
          <a:blip r:embed="rId3"/>
          <a:stretch/>
        </p:blipFill>
        <p:spPr>
          <a:xfrm>
            <a:off x="3187440" y="1909800"/>
            <a:ext cx="2779560" cy="1563120"/>
          </a:xfrm>
          <a:prstGeom prst="rect">
            <a:avLst/>
          </a:prstGeom>
          <a:ln>
            <a:noFill/>
          </a:ln>
        </p:spPr>
      </p:pic>
      <p:pic>
        <p:nvPicPr>
          <p:cNvPr id="152" name="Рисунок 16" descr=""/>
          <p:cNvPicPr/>
          <p:nvPr/>
        </p:nvPicPr>
        <p:blipFill>
          <a:blip r:embed="rId4"/>
          <a:stretch/>
        </p:blipFill>
        <p:spPr>
          <a:xfrm>
            <a:off x="6050520" y="2859840"/>
            <a:ext cx="2882160" cy="200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24560" y="843480"/>
            <a:ext cx="2520000" cy="575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Установка лазерной системы </a:t>
            </a:r>
            <a:r>
              <a:rPr b="0" lang="ru-RU" sz="1300" spc="-1" strike="noStrike" cap="all">
                <a:solidFill>
                  <a:srgbClr val="111111"/>
                </a:solidFill>
                <a:latin typeface="Times New Roman"/>
              </a:rPr>
              <a:t>DORNIER MEDILAS H SOLVO 35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2855880" y="843480"/>
            <a:ext cx="3178080" cy="575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212121"/>
                </a:solidFill>
                <a:latin typeface="Times New Roman"/>
              </a:rPr>
              <a:t>Открытый реанимационный комплекс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 cap="all">
                <a:solidFill>
                  <a:srgbClr val="212121"/>
                </a:solidFill>
                <a:latin typeface="Times New Roman"/>
              </a:rPr>
              <a:t>Panda iRes Warmer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6179040" y="599040"/>
            <a:ext cx="2649240" cy="166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Аппарат ИВЛ SLE5000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Рисунок 9" descr=""/>
          <p:cNvPicPr/>
          <p:nvPr/>
        </p:nvPicPr>
        <p:blipFill>
          <a:blip r:embed="rId1"/>
          <a:stretch/>
        </p:blipFill>
        <p:spPr>
          <a:xfrm>
            <a:off x="97560" y="1728360"/>
            <a:ext cx="3075480" cy="307548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11" descr=""/>
          <p:cNvPicPr/>
          <p:nvPr/>
        </p:nvPicPr>
        <p:blipFill>
          <a:blip r:embed="rId2"/>
          <a:stretch/>
        </p:blipFill>
        <p:spPr>
          <a:xfrm>
            <a:off x="3103200" y="1419480"/>
            <a:ext cx="2226240" cy="362700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13" descr=""/>
          <p:cNvPicPr/>
          <p:nvPr/>
        </p:nvPicPr>
        <p:blipFill>
          <a:blip r:embed="rId3"/>
          <a:stretch/>
        </p:blipFill>
        <p:spPr>
          <a:xfrm>
            <a:off x="5978160" y="1423800"/>
            <a:ext cx="3050640" cy="321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191919"/>
                </a:solidFill>
                <a:latin typeface="Manrope"/>
                <a:ea typeface="Manrope"/>
              </a:rPr>
              <a:t>Потребность в кадрах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160" name="Picture 15" descr=""/>
          <p:cNvPicPr/>
          <p:nvPr/>
        </p:nvPicPr>
        <p:blipFill>
          <a:blip r:embed="rId1"/>
          <a:stretch/>
        </p:blipFill>
        <p:spPr>
          <a:xfrm>
            <a:off x="123480" y="156600"/>
            <a:ext cx="432360" cy="81792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61" name="CustomShape 2"/>
          <p:cNvSpPr/>
          <p:nvPr/>
        </p:nvSpPr>
        <p:spPr>
          <a:xfrm>
            <a:off x="556200" y="1635480"/>
            <a:ext cx="4662360" cy="292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Врач-акушер-гинеколог 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Врач-аллерголог – иммунолог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Врач-анестезиолог – реаниматолог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Врач-гастроэнтеролог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Врач-инфекционист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Врач-кардиолог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Врач-клинической лабораторной диагностики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Врач-невролог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Врач-нефролог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Врач-онколог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Врач-оториноларинголог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Врач-офтальмолог</a:t>
            </a:r>
            <a:endParaRPr b="0" lang="ru-RU" sz="1200" spc="-1" strike="noStrike">
              <a:latin typeface="Arial"/>
            </a:endParaRPr>
          </a:p>
          <a:p>
            <a:pPr marL="284400" indent="-283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Врач-педиатр </a:t>
            </a:r>
            <a:endParaRPr b="0" lang="ru-RU" sz="1200" spc="-1" strike="noStrike">
              <a:latin typeface="Arial"/>
            </a:endParaRPr>
          </a:p>
          <a:p>
            <a:pPr marL="284400" indent="-283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Врач-эндокринолог</a:t>
            </a:r>
            <a:endParaRPr b="0" lang="ru-RU" sz="1200" spc="-1" strike="noStrike">
              <a:latin typeface="Arial"/>
            </a:endParaRPr>
          </a:p>
          <a:p>
            <a:pPr marL="284400" indent="-283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Врач-эндоскопист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480560" y="1689840"/>
            <a:ext cx="4662360" cy="292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Врач-педиатр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Врач-профпатолог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Врач-пульмонолог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Врач-ревматолог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Врач-рентгенолог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Врач-терапевт 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Врач-терапевт участковый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Врач-трансфузиолог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Врач-ультразвуковой диагностики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Врач-уролог 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Врач-физиотерапевт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Врач-физической и реабилитационной медицины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Врач-функциональной диагностики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Врач-хирург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Врач-эпидемиолог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Заведующий поликлиникой</a:t>
            </a:r>
            <a:endParaRPr b="0" lang="ru-RU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Заведующий терапевтическим стационаром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720000" y="444960"/>
            <a:ext cx="874836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91919"/>
                </a:solidFill>
                <a:latin typeface="Manrope"/>
                <a:ea typeface="Manrope"/>
              </a:rPr>
              <a:t>Меры поддержки медицинских работников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64" name="Table 2"/>
          <p:cNvGraphicFramePr/>
          <p:nvPr/>
        </p:nvGraphicFramePr>
        <p:xfrm>
          <a:off x="720000" y="1538640"/>
          <a:ext cx="7863120" cy="2779200"/>
        </p:xfrm>
        <a:graphic>
          <a:graphicData uri="http://schemas.openxmlformats.org/drawingml/2006/table">
            <a:tbl>
              <a:tblPr/>
              <a:tblGrid>
                <a:gridCol w="2396880"/>
                <a:gridCol w="5466600"/>
              </a:tblGrid>
              <a:tr h="397080">
                <a:tc rowSpan="3"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191919"/>
                          </a:solidFill>
                          <a:latin typeface="Arial"/>
                          <a:ea typeface="Albert Sans"/>
                        </a:rPr>
                        <a:t>Единовременная денежная выплата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595959"/>
                      </a:solidFill>
                    </a:lnL>
                    <a:lnR w="9360">
                      <a:solidFill>
                        <a:srgbClr val="595959"/>
                      </a:solidFill>
                    </a:lnR>
                    <a:lnT w="9360">
                      <a:solidFill>
                        <a:srgbClr val="595959"/>
                      </a:solidFill>
                    </a:lnT>
                    <a:lnB w="12240">
                      <a:solidFill>
                        <a:srgbClr val="191919"/>
                      </a:solidFill>
                    </a:lnB>
                    <a:solidFill>
                      <a:srgbClr val="dbf5f8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</a:pPr>
                      <a:r>
                        <a:rPr b="0" lang="ru-RU" sz="1050" spc="-1" strike="noStrike">
                          <a:solidFill>
                            <a:srgbClr val="191919"/>
                          </a:solidFill>
                          <a:latin typeface="Albert Sans"/>
                          <a:ea typeface="Albert Sans"/>
                        </a:rPr>
                        <a:t>Федеральная программа «Земский доктор/фельдшер» - от 500 тыс. руб.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595959"/>
                      </a:solidFill>
                    </a:lnL>
                    <a:lnR w="9360">
                      <a:solidFill>
                        <a:srgbClr val="595959"/>
                      </a:solidFill>
                    </a:lnR>
                    <a:lnT w="9360">
                      <a:solidFill>
                        <a:srgbClr val="595959"/>
                      </a:solidFill>
                    </a:lnT>
                    <a:lnB w="9360">
                      <a:solidFill>
                        <a:srgbClr val="595959"/>
                      </a:solidFill>
                    </a:lnB>
                    <a:solidFill>
                      <a:srgbClr val="faf4e6"/>
                    </a:solidFill>
                  </a:tcPr>
                </a:tc>
              </a:tr>
              <a:tr h="397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</a:pPr>
                      <a:r>
                        <a:rPr b="0" lang="ru-RU" sz="1050" spc="-1" strike="noStrike">
                          <a:solidFill>
                            <a:srgbClr val="191919"/>
                          </a:solidFill>
                          <a:latin typeface="Albert Sans"/>
                          <a:ea typeface="Albert Sans"/>
                        </a:rPr>
                        <a:t>Региональная программа «Медицинские кадры Прикамья» - 1 млн. руб.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595959"/>
                      </a:solidFill>
                    </a:lnL>
                    <a:lnR w="9360">
                      <a:solidFill>
                        <a:srgbClr val="595959"/>
                      </a:solidFill>
                    </a:lnR>
                    <a:lnT w="9360">
                      <a:solidFill>
                        <a:srgbClr val="595959"/>
                      </a:solidFill>
                    </a:lnT>
                    <a:lnB w="9360">
                      <a:solidFill>
                        <a:srgbClr val="595959"/>
                      </a:solidFill>
                    </a:lnB>
                    <a:solidFill>
                      <a:srgbClr val="faf4e6"/>
                    </a:solidFill>
                  </a:tcPr>
                </a:tc>
              </a:tr>
              <a:tr h="397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</a:pPr>
                      <a:r>
                        <a:rPr b="0" lang="ru-RU" sz="1050" spc="-1" strike="noStrike">
                          <a:solidFill>
                            <a:srgbClr val="191919"/>
                          </a:solidFill>
                          <a:latin typeface="Albert Sans"/>
                          <a:ea typeface="Albert Sans"/>
                        </a:rPr>
                        <a:t>Единовременная компенсация врачам - молодым специалистам и врачам остродефицитных специальностей - 300 тыс. руб. 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595959"/>
                      </a:solidFill>
                    </a:lnL>
                    <a:lnR w="9360">
                      <a:solidFill>
                        <a:srgbClr val="595959"/>
                      </a:solidFill>
                    </a:lnR>
                    <a:lnT w="9360">
                      <a:solidFill>
                        <a:srgbClr val="595959"/>
                      </a:solidFill>
                    </a:lnT>
                    <a:lnB w="12240">
                      <a:solidFill>
                        <a:srgbClr val="191919"/>
                      </a:solidFill>
                    </a:lnB>
                    <a:solidFill>
                      <a:srgbClr val="faf4e6"/>
                    </a:solidFill>
                  </a:tcPr>
                </a:tc>
              </a:tr>
              <a:tr h="397080">
                <a:tc>
                  <a:tcPr marL="91080" marR="91080">
                    <a:lnL w="9360">
                      <a:noFill/>
                    </a:lnL>
                    <a:lnR w="9360">
                      <a:noFill/>
                    </a:lnR>
                    <a:lnT w="12240">
                      <a:solidFill>
                        <a:srgbClr val="191919"/>
                      </a:solidFill>
                    </a:lnT>
                    <a:lnB w="12240">
                      <a:solidFill>
                        <a:srgbClr val="191919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noFill/>
                    </a:lnL>
                    <a:lnR w="9360">
                      <a:noFill/>
                    </a:lnR>
                    <a:lnT w="12240">
                      <a:solidFill>
                        <a:srgbClr val="191919"/>
                      </a:solidFill>
                    </a:lnT>
                    <a:lnB w="12240">
                      <a:solidFill>
                        <a:srgbClr val="191919"/>
                      </a:solidFill>
                    </a:lnB>
                    <a:noFill/>
                  </a:tcPr>
                </a:tc>
              </a:tr>
              <a:tr h="794160">
                <a:tc rowSpan="2"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Решение жилищного вопроса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595959"/>
                      </a:solidFill>
                    </a:lnL>
                    <a:lnR w="9360">
                      <a:solidFill>
                        <a:srgbClr val="595959"/>
                      </a:solidFill>
                    </a:lnR>
                    <a:lnT w="12240">
                      <a:solidFill>
                        <a:srgbClr val="191919"/>
                      </a:solidFill>
                    </a:lnT>
                    <a:lnB w="9360">
                      <a:solidFill>
                        <a:srgbClr val="595959"/>
                      </a:solidFill>
                    </a:lnB>
                    <a:solidFill>
                      <a:srgbClr val="dbf5f8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191919"/>
                          </a:solidFill>
                          <a:latin typeface="Albert Sans"/>
                        </a:rPr>
                        <a:t>Предоставление социальной выплаты на приобретение (строительство) жилья врачам молодым специалистам и врачам остродефицитных специальностей, трудоустроенным в государственные учреждения здравоохранения, действующие на территории Соликамского городского округа - 1 млн. руб. 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595959"/>
                      </a:solidFill>
                    </a:lnL>
                    <a:lnR w="9360">
                      <a:solidFill>
                        <a:srgbClr val="595959"/>
                      </a:solidFill>
                    </a:lnR>
                    <a:lnT w="12240">
                      <a:solidFill>
                        <a:srgbClr val="191919"/>
                      </a:solidFill>
                    </a:lnT>
                    <a:lnB w="9360">
                      <a:solidFill>
                        <a:srgbClr val="595959"/>
                      </a:solidFill>
                    </a:lnB>
                    <a:solidFill>
                      <a:srgbClr val="faf4e6"/>
                    </a:solidFill>
                  </a:tcPr>
                </a:tc>
              </a:tr>
              <a:tr h="397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</a:pPr>
                      <a:r>
                        <a:rPr b="0" lang="ru-RU" sz="1050" spc="-1" strike="noStrike">
                          <a:solidFill>
                            <a:srgbClr val="191919"/>
                          </a:solidFill>
                          <a:latin typeface="Albert Sans"/>
                          <a:ea typeface="Albert Sans"/>
                        </a:rPr>
                        <a:t>Частичная компенсация затрат на аренду жилого помещения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91080" marR="91080">
                    <a:lnR w="9360">
                      <a:solidFill>
                        <a:srgbClr val="595959"/>
                      </a:solidFill>
                    </a:lnR>
                    <a:lnT w="9360">
                      <a:solidFill>
                        <a:srgbClr val="595959"/>
                      </a:solidFill>
                    </a:lnT>
                    <a:lnB w="9360">
                      <a:solidFill>
                        <a:srgbClr val="595959"/>
                      </a:solidFill>
                    </a:lnB>
                    <a:solidFill>
                      <a:srgbClr val="faf4e6"/>
                    </a:solidFill>
                  </a:tcPr>
                </a:tc>
              </a:tr>
            </a:tbl>
          </a:graphicData>
        </a:graphic>
      </p:graphicFrame>
      <p:sp>
        <p:nvSpPr>
          <p:cNvPr id="165" name="CustomShape 3"/>
          <p:cNvSpPr/>
          <p:nvPr/>
        </p:nvSpPr>
        <p:spPr>
          <a:xfrm>
            <a:off x="720000" y="1076400"/>
            <a:ext cx="77029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Picture 15" descr=""/>
          <p:cNvPicPr/>
          <p:nvPr/>
        </p:nvPicPr>
        <p:blipFill>
          <a:blip r:embed="rId1"/>
          <a:stretch/>
        </p:blipFill>
        <p:spPr>
          <a:xfrm>
            <a:off x="123480" y="156600"/>
            <a:ext cx="432360" cy="81792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20000" y="444960"/>
            <a:ext cx="842364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91919"/>
                </a:solidFill>
                <a:latin typeface="Manrope"/>
                <a:ea typeface="Manrope"/>
              </a:rPr>
              <a:t>Меры поддержки медицинских работников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720000" y="1076400"/>
            <a:ext cx="77029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Picture 15" descr=""/>
          <p:cNvPicPr/>
          <p:nvPr/>
        </p:nvPicPr>
        <p:blipFill>
          <a:blip r:embed="rId1"/>
          <a:stretch/>
        </p:blipFill>
        <p:spPr>
          <a:xfrm>
            <a:off x="123480" y="156600"/>
            <a:ext cx="432360" cy="81792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70" name="CustomShape 3"/>
          <p:cNvSpPr/>
          <p:nvPr/>
        </p:nvSpPr>
        <p:spPr>
          <a:xfrm>
            <a:off x="747000" y="1656360"/>
            <a:ext cx="7316280" cy="295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Санаторно-курортное оздоровление медицинских работников;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Материальная помощь;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Скидки на путевки 20% всем членам семьи;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Дополнительные дни к отпуску;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Доплаты за работу в сельской местности (на ФАПах и ВА);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Специальная социальная выплата медицинским работникам.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191919"/>
                </a:solidFill>
                <a:latin typeface="Manrope"/>
                <a:ea typeface="Manrope"/>
              </a:rPr>
              <a:t>Контактная информация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720000" y="1076400"/>
            <a:ext cx="4155840" cy="31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91440" bIns="9144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Телефон: +7 (34253) 4-49-06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Электронная почта: </a:t>
            </a:r>
            <a:r>
              <a:rPr b="0" lang="ru-RU" sz="1400" spc="-1" strike="noStrike" u="sng">
                <a:solidFill>
                  <a:srgbClr val="191919"/>
                </a:solidFill>
                <a:uFillTx/>
                <a:latin typeface="Arial"/>
                <a:ea typeface="Arial"/>
              </a:rPr>
              <a:t>info-solgb@med.permkrai.ru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Официальный сайт: </a:t>
            </a:r>
            <a:r>
              <a:rPr b="0" lang="ru-RU" sz="1400" spc="-1" strike="noStrike" u="sng">
                <a:solidFill>
                  <a:srgbClr val="191919"/>
                </a:solidFill>
                <a:uFillTx/>
                <a:latin typeface="Arial"/>
                <a:ea typeface="Arial"/>
                <a:hlinkClick r:id="rId1"/>
              </a:rPr>
              <a:t>https://gb1.solzdrav.ru/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Официальный сайт Министерства здравоохранения Пермского края:</a:t>
            </a:r>
            <a:br/>
            <a:r>
              <a:rPr b="0" lang="ru-RU" sz="1400" spc="-1" strike="noStrike" u="sng">
                <a:solidFill>
                  <a:srgbClr val="191919"/>
                </a:solidFill>
                <a:uFillTx/>
                <a:latin typeface="Arial"/>
                <a:ea typeface="Arial"/>
                <a:hlinkClick r:id="rId2"/>
              </a:rPr>
              <a:t>https://minzdrav.permkrai.ru/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Телефон: +7 (342) 236-29-59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+7 (342) 212-40-55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Электронная почта: </a:t>
            </a:r>
            <a:r>
              <a:rPr b="0" lang="ru-RU" sz="1400" spc="-1" strike="noStrike" u="sng">
                <a:solidFill>
                  <a:srgbClr val="191919"/>
                </a:solidFill>
                <a:uFillTx/>
                <a:latin typeface="Arial"/>
                <a:ea typeface="Arial"/>
                <a:hlinkClick r:id="rId3"/>
              </a:rPr>
              <a:t>dboshchepkov@minzdrav.permkrai.ru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 u="sng">
                <a:solidFill>
                  <a:srgbClr val="191919"/>
                </a:solidFill>
                <a:uFillTx/>
                <a:latin typeface="Arial"/>
                <a:ea typeface="Arial"/>
                <a:hlinkClick r:id="rId4"/>
              </a:rPr>
              <a:t>asskulkin@minzdrav.permkrai.ru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73" name="Picture 15" descr=""/>
          <p:cNvPicPr/>
          <p:nvPr/>
        </p:nvPicPr>
        <p:blipFill>
          <a:blip r:embed="rId5"/>
          <a:stretch/>
        </p:blipFill>
        <p:spPr>
          <a:xfrm>
            <a:off x="123480" y="156600"/>
            <a:ext cx="432360" cy="81792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grpSp>
        <p:nvGrpSpPr>
          <p:cNvPr id="174" name="Group 3"/>
          <p:cNvGrpSpPr/>
          <p:nvPr/>
        </p:nvGrpSpPr>
        <p:grpSpPr>
          <a:xfrm>
            <a:off x="5132160" y="1319040"/>
            <a:ext cx="3675240" cy="2814840"/>
            <a:chOff x="5132160" y="1319040"/>
            <a:chExt cx="3675240" cy="2814840"/>
          </a:xfrm>
        </p:grpSpPr>
        <p:sp>
          <p:nvSpPr>
            <p:cNvPr id="175" name="CustomShape 4"/>
            <p:cNvSpPr/>
            <p:nvPr/>
          </p:nvSpPr>
          <p:spPr>
            <a:xfrm>
              <a:off x="6427080" y="3616560"/>
              <a:ext cx="1086480" cy="434160"/>
            </a:xfrm>
            <a:custGeom>
              <a:avLst/>
              <a:gdLst/>
              <a:ahLst/>
              <a:rect l="l" t="t" r="r" b="b"/>
              <a:pathLst>
                <a:path w="73960" h="32402">
                  <a:moveTo>
                    <a:pt x="7960" y="1"/>
                  </a:moveTo>
                  <a:cubicBezTo>
                    <a:pt x="5284" y="10848"/>
                    <a:pt x="2607" y="21625"/>
                    <a:pt x="1" y="32402"/>
                  </a:cubicBezTo>
                  <a:lnTo>
                    <a:pt x="73960" y="32402"/>
                  </a:lnTo>
                  <a:lnTo>
                    <a:pt x="66071" y="1"/>
                  </a:lnTo>
                  <a:close/>
                </a:path>
              </a:pathLst>
            </a:custGeom>
            <a:noFill/>
            <a:ln w="28440">
              <a:solidFill>
                <a:schemeClr val="accent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CustomShape 5"/>
            <p:cNvSpPr/>
            <p:nvPr/>
          </p:nvSpPr>
          <p:spPr>
            <a:xfrm>
              <a:off x="6302520" y="4051800"/>
              <a:ext cx="1334160" cy="82080"/>
            </a:xfrm>
            <a:custGeom>
              <a:avLst/>
              <a:gdLst/>
              <a:ahLst/>
              <a:rect l="l" t="t" r="r" b="b"/>
              <a:pathLst>
                <a:path w="90794" h="6199">
                  <a:moveTo>
                    <a:pt x="3875" y="0"/>
                  </a:moveTo>
                  <a:cubicBezTo>
                    <a:pt x="1761" y="0"/>
                    <a:pt x="1" y="2043"/>
                    <a:pt x="1" y="4508"/>
                  </a:cubicBezTo>
                  <a:lnTo>
                    <a:pt x="1" y="6199"/>
                  </a:lnTo>
                  <a:lnTo>
                    <a:pt x="90794" y="6199"/>
                  </a:lnTo>
                  <a:lnTo>
                    <a:pt x="90794" y="4508"/>
                  </a:lnTo>
                  <a:cubicBezTo>
                    <a:pt x="90794" y="2043"/>
                    <a:pt x="89103" y="0"/>
                    <a:pt x="86990" y="0"/>
                  </a:cubicBezTo>
                  <a:close/>
                </a:path>
              </a:pathLst>
            </a:custGeom>
            <a:noFill/>
            <a:ln w="28440">
              <a:solidFill>
                <a:schemeClr val="accent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CustomShape 6"/>
            <p:cNvSpPr/>
            <p:nvPr/>
          </p:nvSpPr>
          <p:spPr>
            <a:xfrm>
              <a:off x="5132160" y="1319040"/>
              <a:ext cx="3675240" cy="2282400"/>
            </a:xfrm>
            <a:custGeom>
              <a:avLst/>
              <a:gdLst/>
              <a:ahLst/>
              <a:rect l="l" t="t" r="r" b="b"/>
              <a:pathLst>
                <a:path w="249981" h="157427">
                  <a:moveTo>
                    <a:pt x="6198" y="0"/>
                  </a:moveTo>
                  <a:cubicBezTo>
                    <a:pt x="2817" y="0"/>
                    <a:pt x="0" y="2817"/>
                    <a:pt x="0" y="6198"/>
                  </a:cubicBezTo>
                  <a:lnTo>
                    <a:pt x="0" y="157427"/>
                  </a:lnTo>
                  <a:lnTo>
                    <a:pt x="249980" y="157427"/>
                  </a:lnTo>
                  <a:lnTo>
                    <a:pt x="249980" y="6198"/>
                  </a:lnTo>
                  <a:cubicBezTo>
                    <a:pt x="249980" y="2817"/>
                    <a:pt x="247233" y="0"/>
                    <a:pt x="243782" y="0"/>
                  </a:cubicBezTo>
                  <a:close/>
                </a:path>
              </a:pathLst>
            </a:custGeom>
            <a:noFill/>
            <a:ln w="28440">
              <a:solidFill>
                <a:schemeClr val="accent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CustomShape 7"/>
            <p:cNvSpPr/>
            <p:nvPr/>
          </p:nvSpPr>
          <p:spPr>
            <a:xfrm>
              <a:off x="5282280" y="1449720"/>
              <a:ext cx="3374640" cy="1844280"/>
            </a:xfrm>
            <a:custGeom>
              <a:avLst/>
              <a:gdLst/>
              <a:ahLst/>
              <a:rect l="l" t="t" r="r" b="b"/>
              <a:pathLst>
                <a:path w="229554" h="137423">
                  <a:moveTo>
                    <a:pt x="0" y="0"/>
                  </a:moveTo>
                  <a:lnTo>
                    <a:pt x="0" y="137423"/>
                  </a:lnTo>
                  <a:lnTo>
                    <a:pt x="229554" y="137423"/>
                  </a:lnTo>
                  <a:lnTo>
                    <a:pt x="229554" y="0"/>
                  </a:lnTo>
                  <a:close/>
                </a:path>
              </a:pathLst>
            </a:custGeom>
            <a:solidFill>
              <a:schemeClr val="accent1"/>
            </a:solidFill>
            <a:ln w="28440">
              <a:solidFill>
                <a:schemeClr val="accent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79" name="Рисунок 118" descr=""/>
          <p:cNvPicPr/>
          <p:nvPr/>
        </p:nvPicPr>
        <p:blipFill>
          <a:blip r:embed="rId6"/>
          <a:srcRect l="3098" t="0" r="4971" b="33143"/>
          <a:stretch/>
        </p:blipFill>
        <p:spPr>
          <a:xfrm>
            <a:off x="5256000" y="1370520"/>
            <a:ext cx="3527280" cy="223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0bccc"/>
      </a:dk2>
      <a:lt2>
        <a:srgbClr val="96d6dd"/>
      </a:lt2>
      <a:accent1>
        <a:srgbClr val="dbf5f8"/>
      </a:accent1>
      <a:accent2>
        <a:srgbClr val="ccbfa3"/>
      </a:accent2>
      <a:accent3>
        <a:srgbClr val="e6dac1"/>
      </a:accent3>
      <a:accent4>
        <a:srgbClr val="faf4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0bccc"/>
      </a:dk2>
      <a:lt2>
        <a:srgbClr val="96d6dd"/>
      </a:lt2>
      <a:accent1>
        <a:srgbClr val="dbf5f8"/>
      </a:accent1>
      <a:accent2>
        <a:srgbClr val="ccbfa3"/>
      </a:accent2>
      <a:accent3>
        <a:srgbClr val="e6dac1"/>
      </a:accent3>
      <a:accent4>
        <a:srgbClr val="faf4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0bccc"/>
      </a:dk2>
      <a:lt2>
        <a:srgbClr val="96d6dd"/>
      </a:lt2>
      <a:accent1>
        <a:srgbClr val="dbf5f8"/>
      </a:accent1>
      <a:accent2>
        <a:srgbClr val="ccbfa3"/>
      </a:accent2>
      <a:accent3>
        <a:srgbClr val="e6dac1"/>
      </a:accent3>
      <a:accent4>
        <a:srgbClr val="faf4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Application>LibreOffice/6.1.3.2$Linux_X86_64 LibreOffice_project/10$Build-2</Application>
  <Words>528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Скулкин Александр Сергеевич</dc:creator>
  <dc:description/>
  <dc:language>ru-RU</dc:language>
  <cp:lastModifiedBy/>
  <cp:lastPrinted>2023-04-18T10:02:53Z</cp:lastPrinted>
  <dcterms:modified xsi:type="dcterms:W3CDTF">2023-08-30T08:37:21Z</dcterms:modified>
  <cp:revision>46</cp:revision>
  <dc:subject/>
  <dc:title>Simple Waves Business Plan Basic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